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4" r:id="rId4"/>
    <p:sldId id="258" r:id="rId5"/>
    <p:sldId id="259" r:id="rId6"/>
    <p:sldId id="265" r:id="rId7"/>
    <p:sldId id="262" r:id="rId8"/>
    <p:sldId id="260" r:id="rId9"/>
    <p:sldId id="266" r:id="rId10"/>
    <p:sldId id="256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20" d="100"/>
          <a:sy n="120" d="100"/>
        </p:scale>
        <p:origin x="-12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17:37:11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7 162 24575,'0'-6'0,"0"0"0,0 0 0,0 0 0,1 0 0,0 0 0,0 0 0,1 0 0,-1 0 0,1 0 0,1 1 0,-1-1 0,1 1 0,0 0 0,0 0 0,0-1 0,1 2 0,-1-1 0,1 0 0,1 1 0,-1 0 0,1 0 0,-1 0 0,1 1 0,0-1 0,0 1 0,1 0 0,-1 1 0,1-1 0,-1 1 0,1 0 0,0 0 0,0 1 0,0 0 0,0 0 0,0 0 0,0 1 0,10 0 0,41-6 0,-49 5 0,-1-1 0,1 1 0,0 0 0,0 1 0,0 0 0,-1 0 0,1 1 0,0 0 0,10 2 0,-2 4 0,0 0 0,-1 0 0,0 2 0,-1-1 0,0 2 0,0 0 0,-1 1 0,21 21 0,32 26 0,-59-53 0,0-1 0,0 0 0,1 0 0,-1 0 0,1-1 0,0 0 0,0-1 0,9 2 0,69 6 0,-62-8 0,42 7 0,-46-4 0,47 12 0,-63-15 0,0-1 0,-1 0 0,1 1 0,-1 0 0,1 0 0,-1 0 0,0 0 0,0 0 0,0 1 0,0 0 0,0-1 0,0 1 0,-1 0 0,3 4 0,-3-2 0,0 0 0,-1 0 0,0 0 0,0 0 0,0 0 0,-1 0 0,1 0 0,-1 0 0,-1 1 0,1-1 0,-1 0 0,1 0 0,-1 0 0,-1 0 0,1 0 0,-1 0 0,0 0 0,0 0 0,-1-1 0,1 1 0,-5 5 0,-2-1 0,-1 0 0,0 0 0,-1-1 0,0-1 0,-19 11 0,1-1 0,8-3 0,14-9 0,0 0 0,0 0 0,0-1 0,-1 0 0,1-1 0,-1 1 0,0-1 0,0-1 0,0 0 0,-1 0 0,1 0 0,0-1 0,-11 0 0,-31-1 0,28 2 0,0-2 0,0-1 0,0-1 0,0 0 0,-42-12 0,59 12 0,1 0 0,-1-1 0,1 1 0,0-1 0,-6-6 0,-15-8 0,12 10 0,0 1 0,-1 1 0,0 0 0,0 0 0,0 2 0,0 0 0,-1 0 0,0 1 0,1 1 0,-19 1 0,28 0 0,0-1 0,0 0 0,0 0 0,0 0 0,0-1 0,0 0 0,0 0 0,0 0 0,-7-4 0,-41-31 0,38 26 0,10 8 9,1-1-1,-1 0 1,1 0-1,-1 0 1,2-1 0,-1 1-1,0-1 1,1 0-1,0 0 1,0 0-1,0-1 1,1 1-1,-4-12 1,3 3-306,0-1 0,1 1 0,1-1 0,1-22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EBD668-504B-419B-D9F4-498E3B59E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7D585E7-F7ED-5932-5B19-5D79198FC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3426594-1843-2B36-596D-52278287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A0DECF5-E512-738F-E4AF-FB378C21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709BF36-DA2F-DE12-88F2-32A59113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8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7561EA-7975-5E7F-DBA1-2EDDC547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3DC2C5E-629E-8574-7556-2FECA8E5D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D74DD2F-92CB-9C23-A38B-9D884734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C734002-79CB-DF4A-2A54-15D82C64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14F8024-5F2C-0889-9FA5-EDFF5750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6AC52D1F-43B7-9653-B6B1-D6475C736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ACBA122-870B-27F6-6127-918F0DF5D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9884553-F761-F7BF-083D-96B85392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26CEADA-6A4D-49EA-C21F-6EA2AEC4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78D057C-AFAD-8E4B-00FF-BD98195A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D61C47-3B37-9BEF-E0D8-57DECE0A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0713914-21F0-9F77-84F5-36C30D2D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538E258-6480-36DF-1EBA-CBFA5203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D033F7E-3955-A096-1E6D-978C5EAD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6853179-7986-9608-9371-76893996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4FD1EA-B996-DFDA-DD24-07672EE0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2467BEF-D5A2-6D70-B7FC-61537AC52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0F0B8C5-227F-DD01-4BD3-64FE8966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D0232C0-6C3C-087A-8303-E73A49A5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981C13F-46B1-2D75-B801-71979CAF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CCD904-FFD2-F1F2-E033-8D81609F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2676570-9360-6B03-CEE6-CCBDC0131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AC20C6A-4607-FFA4-FA55-42379360B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16E8CBD-EB82-3715-5CA5-B1021D25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DE66009-7F38-A02B-46A8-793177E2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6A1D655-14E9-D617-27C2-8C25EA47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B89640-2397-A532-6017-F72B95D8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23C2966-FFC4-06BD-CC1D-607A6F325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40DE9FF-21DA-5830-D925-DF54EFBDA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DC55264C-3862-9E24-90CA-3E0D8D835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1867354-C8D3-2836-DD8E-84055EC3B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FF4534E-9C9E-BB97-1F75-5A41BE14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9F630984-7A44-63D6-E36C-4A1169C0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3FEF0BA7-A410-B930-9B4B-077A25F0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1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F4726B-03AB-E797-1CCC-C0F1CF0E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4F0B844-6A67-C040-5634-80941D03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4549D4E6-AC34-5CFD-D7CE-4952733E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983E52F-6456-79A6-FF05-71A8E5B7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3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3FFB2D1-5E4C-D280-376C-F55FEFF3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CC02A2AB-BB1D-9F0B-DF11-01188A4B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03BE2B8-C3B3-FA9F-6ACB-514D3693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5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2EE525-6BB8-55A5-EA4F-3BFF7DCA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E4DE5D9-7F4E-58D2-4041-0C710EED2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3BE3A73-62E0-A30C-20D5-100D8739A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81BA84A-E48F-7EA6-F4D2-E25FDC99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2A6F680-46F8-E3D3-AEE3-FCD1A0A7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D1C116B-599B-4DD3-38E0-82985C1E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BD780E-4709-C9C7-2AAD-20E91FBB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E18AE107-2AE2-D804-D927-6C627A633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C0DC591-40E4-9C53-7EA0-831BB90FF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478ACC4-5034-A0CF-B037-6F44E34F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892D065-F5B2-6BFF-B74B-1DAAE71E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1F9013A-F8A7-7A64-ED81-2C71B30C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F219C83-AA0E-32DE-1B13-52CC4D12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0B2B9C2-7122-414E-D758-824C09940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C7D87EA-548E-5BEA-487D-64DC3CC6D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7805-6F86-48D1-A1A9-C74C2808F9D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D1038EB-636E-C2DE-16CD-CDCEDD47C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86DB914-1CAE-6944-9851-FC64CE761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CE06-47DB-4227-B616-4AF8C0C2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5.wmv"/><Relationship Id="rId7" Type="http://schemas.openxmlformats.org/officeDocument/2006/relationships/image" Target="../media/image8.png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8.xml"/><Relationship Id="rId4" Type="http://schemas.openxmlformats.org/officeDocument/2006/relationships/video" Target="../media/media5.wm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89BD25-B36D-BA3C-D1B8-8C7CD80865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Pierwotna MR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B321A8D-C8CF-587A-5F38-13B4DCCF6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 hab. Jarosław D. </a:t>
            </a:r>
            <a:r>
              <a:rPr lang="pl-PL" altLang="pl-P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Kasprzak  </a:t>
            </a:r>
          </a:p>
          <a:p>
            <a:pPr algn="l"/>
            <a:r>
              <a:rPr lang="pl-PL" altLang="pl-PL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</a:t>
            </a:r>
            <a:r>
              <a:rPr lang="pl-PL" alt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hab. Paulina </a:t>
            </a:r>
            <a:r>
              <a:rPr lang="pl-PL" altLang="pl-P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Wejner</a:t>
            </a:r>
            <a:r>
              <a:rPr lang="pl-PL" alt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-Mik</a:t>
            </a:r>
          </a:p>
          <a:p>
            <a:pPr algn="l"/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Piotr Lipiec</a:t>
            </a:r>
          </a:p>
          <a:p>
            <a:pPr algn="l"/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Klinika  Kardiologii UMED Łódź</a:t>
            </a:r>
            <a:endParaRPr lang="es-ES" alt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53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811BBEB-CD09-721B-21F5-50FFA21D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ymbol zastępczy zawartości 7" descr="Obraz zawierający tekst, wewnątrz, kolorowy, gra&#10;&#10;Opis wygenerowany automatycznie">
            <a:extLst>
              <a:ext uri="{FF2B5EF4-FFF2-40B4-BE49-F238E27FC236}">
                <a16:creationId xmlns:a16="http://schemas.microsoft.com/office/drawing/2014/main" xmlns="" id="{773379C6-A7AF-0095-AE90-D2548A942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83" y="1371601"/>
            <a:ext cx="6798665" cy="4739984"/>
          </a:xfr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301ACA01-D59C-6779-5987-81A60D018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Analiza wolumetrycznego zbioru danych zarejestrowanego z projekcji koniuszkowej (rejestracja bramkowana, 4 cykle serca)  </a:t>
            </a:r>
          </a:p>
          <a:p>
            <a:r>
              <a:rPr lang="pl-PL" dirty="0"/>
              <a:t>umożliwia trójwymiarową ocenę strefy konwergencji i dobór płaszczyzny dla szacunkowej oceny przekroju talii fali zwrotnej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811BBEB-CD09-721B-21F5-50FFA21D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301ACA01-D59C-6779-5987-81A60D018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Badanie przezprzełykowe z użyciem sondy matrycowej – ocena ilościowa  pola przekroju talii fali zwrotnej (czerwona linia) mitralnej. Analiza w trybie </a:t>
            </a:r>
            <a:r>
              <a:rPr lang="pl-PL" dirty="0" err="1"/>
              <a:t>flexislice</a:t>
            </a:r>
            <a:r>
              <a:rPr lang="pl-PL" dirty="0"/>
              <a:t> (wielopłaszczyznowa rekonstrukcja 2D+kolor) wykorzystująca wolumetryczny zbiór danych czasu rzeczywistego.</a:t>
            </a:r>
          </a:p>
          <a:p>
            <a:r>
              <a:rPr lang="pl-PL" dirty="0"/>
              <a:t>Oszacowane anatomiczne ujście fali zwrotnej około </a:t>
            </a:r>
            <a:r>
              <a:rPr lang="pl-PL" dirty="0" smtClean="0"/>
              <a:t>0,6 </a:t>
            </a:r>
            <a:r>
              <a:rPr lang="pl-PL" dirty="0"/>
              <a:t>cm</a:t>
            </a:r>
            <a:r>
              <a:rPr lang="pl-PL" baseline="30000" dirty="0"/>
              <a:t>2 </a:t>
            </a:r>
            <a:r>
              <a:rPr lang="pl-PL" dirty="0"/>
              <a:t>– pomiar w prawym górnym panelu. </a:t>
            </a:r>
            <a:endParaRPr lang="en-US" dirty="0"/>
          </a:p>
        </p:txBody>
      </p:sp>
      <p:pic>
        <p:nvPicPr>
          <p:cNvPr id="8" name="Symbol zastępczy zawartości 7" descr="Obraz zawierający tekst, wewnątrz&#10;&#10;Opis wygenerowany automatycznie">
            <a:extLst>
              <a:ext uri="{FF2B5EF4-FFF2-40B4-BE49-F238E27FC236}">
                <a16:creationId xmlns:a16="http://schemas.microsoft.com/office/drawing/2014/main" xmlns="" id="{B071868F-65A5-F792-330B-4D7AD5A4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53" y="1144115"/>
            <a:ext cx="7070407" cy="456977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xmlns="" id="{25F8313C-348F-692E-BFC5-632309E04259}"/>
                  </a:ext>
                </a:extLst>
              </p14:cNvPr>
              <p14:cNvContentPartPr/>
              <p14:nvPr/>
            </p14:nvContentPartPr>
            <p14:xfrm rot="20987951">
              <a:off x="9853813" y="2120698"/>
              <a:ext cx="330120" cy="19044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25F8313C-348F-692E-BFC5-632309E04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20987951">
                <a:off x="9845173" y="2112058"/>
                <a:ext cx="347760" cy="2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45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811BBEB-CD09-721B-21F5-50FFA21D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301ACA01-D59C-6779-5987-81A60D018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Cyfrowa rekonstrukcja morfologii zastawki mitralnej z wypadaniem segmentu P2.</a:t>
            </a:r>
          </a:p>
          <a:p>
            <a:r>
              <a:rPr lang="pl-PL" dirty="0"/>
              <a:t>Środkowy dolny panel przedstawia cyfrowy model powierzchni płatków widziany od strony przedsionka, strefa wypadania – kolor czerwony. Żółty owal – pierścień zastawki aortalnej. </a:t>
            </a:r>
          </a:p>
          <a:p>
            <a:r>
              <a:rPr lang="pl-PL" dirty="0"/>
              <a:t>W panelu prawym widoczne automatyczne pomiary pierścienia i płatków ułatwiające planowanie procedury naprawy zastawki.  </a:t>
            </a:r>
          </a:p>
          <a:p>
            <a:endParaRPr lang="en-US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0B30DBB0-C716-3891-E5C3-E258008B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52697C9-9C57-F70D-FA1D-2739E4B4B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05" y="844472"/>
            <a:ext cx="7041490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2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811BBEB-CD09-721B-21F5-50FFA21D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GMVP 4ch">
            <a:hlinkClick r:id="" action="ppaction://media"/>
            <a:extLst>
              <a:ext uri="{FF2B5EF4-FFF2-40B4-BE49-F238E27FC236}">
                <a16:creationId xmlns:a16="http://schemas.microsoft.com/office/drawing/2014/main" xmlns="" id="{080487FC-451F-45EC-E5A9-36186CCD39B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2837" y="1295400"/>
            <a:ext cx="6813684" cy="4747498"/>
          </a:xfr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301ACA01-D59C-6779-5987-81A60D018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Projekcja czterojamowa koniuszkowa u pacjenta z szybkim migotaniem przedsionków, przyjętego z nasilającą się od 2 tygodni dusznością – klasa NYHA III</a:t>
            </a:r>
          </a:p>
          <a:p>
            <a:r>
              <a:rPr lang="pl-PL" dirty="0"/>
              <a:t>Klip ukazuje wypadanie segmentu P2 tylnego płatka zastawki mitralnej z podejrzeniem zerwania strun ścięgnistych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811BBEB-CD09-721B-21F5-50FFA21D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Goch TTE sim">
            <a:hlinkClick r:id="" action="ppaction://media"/>
            <a:extLst>
              <a:ext uri="{FF2B5EF4-FFF2-40B4-BE49-F238E27FC236}">
                <a16:creationId xmlns:a16="http://schemas.microsoft.com/office/drawing/2014/main" xmlns="" id="{7E27D1E3-78AB-F29A-AF71-C47E8AA7127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3866" y="1475086"/>
            <a:ext cx="6172200" cy="4300538"/>
          </a:xfr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301ACA01-D59C-6779-5987-81A60D018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Projekcja czterojamowa koniuszkowa obrazująca wypadanie segmentu P2 tylnego płatka zastawki mitralnej z podejrzeniem zerwania struny ścięgnistej oraz ekscentryczny, przedni strumień fali zwrotnej – duża strefa konwergencji, cechy „szybkiego wirującego </a:t>
            </a:r>
            <a:r>
              <a:rPr lang="pl-PL" dirty="0" err="1"/>
              <a:t>jetu</a:t>
            </a:r>
            <a:r>
              <a:rPr lang="pl-PL" dirty="0"/>
              <a:t>” sugerujące </a:t>
            </a:r>
            <a:r>
              <a:rPr lang="pl-PL" dirty="0" smtClean="0"/>
              <a:t>ciężką </a:t>
            </a:r>
            <a:r>
              <a:rPr lang="pl-PL" dirty="0"/>
              <a:t>niedomykalność mitralną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811BBEB-CD09-721B-21F5-50FFA21D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301ACA01-D59C-6779-5987-81A60D018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Analiza ilościowa fali zwrotnej -  ocenę strefy konwergencji o promieniu </a:t>
            </a:r>
            <a:r>
              <a:rPr lang="pl-PL" dirty="0" smtClean="0"/>
              <a:t>9 mm </a:t>
            </a:r>
            <a:r>
              <a:rPr lang="pl-PL" dirty="0"/>
              <a:t>przy limicie </a:t>
            </a:r>
            <a:r>
              <a:rPr lang="pl-PL" dirty="0" err="1"/>
              <a:t>Nyquista</a:t>
            </a:r>
            <a:r>
              <a:rPr lang="pl-PL" dirty="0"/>
              <a:t> 41 cm/s, co odpowiada maksymalnemu przepływowi fali zwrotnej ok 230 ml/s, zwykle typowemu dla ciężkich niedomykalności mitralnych  </a:t>
            </a:r>
            <a:endParaRPr lang="en-US" dirty="0"/>
          </a:p>
          <a:p>
            <a:endParaRPr lang="en-US" dirty="0"/>
          </a:p>
        </p:txBody>
      </p:sp>
      <p:pic>
        <p:nvPicPr>
          <p:cNvPr id="2" name="Symbol zastępczy zawartości 1" descr="Obraz zawierający tekst, wewnątrz, ciemny&#10;&#10;Opis wygenerowany automatycznie">
            <a:extLst>
              <a:ext uri="{FF2B5EF4-FFF2-40B4-BE49-F238E27FC236}">
                <a16:creationId xmlns:a16="http://schemas.microsoft.com/office/drawing/2014/main" xmlns="" id="{02625A9A-AC9E-1420-219F-843816BB2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73687"/>
            <a:ext cx="6172200" cy="43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811BBEB-CD09-721B-21F5-50FFA21D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301ACA01-D59C-6779-5987-81A60D018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Analiza fali zwrotnej c.d.– pomiar pola  spektrum mitralnej fali zwrotnej finalizuje ocenę ilościową wady – szacowane efektywne pole ujścia niedomykalności </a:t>
            </a:r>
            <a:r>
              <a:rPr lang="pl-PL" dirty="0" smtClean="0"/>
              <a:t>ERO=0.5cm</a:t>
            </a:r>
            <a:r>
              <a:rPr lang="pl-PL" baseline="30000" dirty="0" smtClean="0"/>
              <a:t>2</a:t>
            </a:r>
            <a:r>
              <a:rPr lang="pl-PL" dirty="0"/>
              <a:t>, szacowana objętość fali zwrotnej około 55 ml/cykl</a:t>
            </a:r>
            <a:endParaRPr lang="en-US" dirty="0"/>
          </a:p>
          <a:p>
            <a:endParaRPr lang="en-US" dirty="0"/>
          </a:p>
        </p:txBody>
      </p:sp>
      <p:pic>
        <p:nvPicPr>
          <p:cNvPr id="3" name="Symbol zastępczy zawartości 2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F62E4E4-B819-8CAA-9D77-0734B74BA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73687"/>
            <a:ext cx="6172200" cy="43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642F20-5EA6-51BE-9428-0EF319DF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Obraz zawierający tekst&#10;&#10;Opis wygenerowany automatycznie">
            <a:extLst>
              <a:ext uri="{FF2B5EF4-FFF2-40B4-BE49-F238E27FC236}">
                <a16:creationId xmlns:a16="http://schemas.microsoft.com/office/drawing/2014/main" xmlns="" id="{3525B626-5AC3-D6C0-9458-33B42E1F1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73687"/>
            <a:ext cx="6172200" cy="43011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53D983B-924C-1560-59D6-D37B2C25C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Badanie przezprzełykowe z wykorzystaniem doplera fali pulsacyjnej. </a:t>
            </a:r>
            <a:r>
              <a:rPr lang="pl-PL" dirty="0" err="1"/>
              <a:t>Holosystoliczne</a:t>
            </a:r>
            <a:r>
              <a:rPr lang="pl-PL" dirty="0"/>
              <a:t> odwrócenie przepływu żył płucnych (gwiazdka), najwyraźniej rejestrowane w prawej górnej żyle płucnej (zielona strzałka), typowe dla ciężkiej niedomykalności mitralnej.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0F0E46C6-6101-1553-4547-01D164CA9081}"/>
              </a:ext>
            </a:extLst>
          </p:cNvPr>
          <p:cNvSpPr txBox="1"/>
          <p:nvPr/>
        </p:nvSpPr>
        <p:spPr>
          <a:xfrm>
            <a:off x="6934200" y="4714875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Amasis MT Pro Black" panose="02040A04050005020304" pitchFamily="18" charset="-18"/>
              </a:rPr>
              <a:t>*       *       *</a:t>
            </a:r>
          </a:p>
        </p:txBody>
      </p:sp>
    </p:spTree>
    <p:extLst>
      <p:ext uri="{BB962C8B-B14F-4D97-AF65-F5344CB8AC3E}">
        <p14:creationId xmlns:p14="http://schemas.microsoft.com/office/powerpoint/2010/main" val="19700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811BBEB-CD09-721B-21F5-50FFA21D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MVP P2 TE1">
            <a:hlinkClick r:id="" action="ppaction://media"/>
            <a:extLst>
              <a:ext uri="{FF2B5EF4-FFF2-40B4-BE49-F238E27FC236}">
                <a16:creationId xmlns:a16="http://schemas.microsoft.com/office/drawing/2014/main" xmlns="" id="{F6C9A63D-D8BC-7E7C-8233-F7B0C19C9C4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5183188" y="1273175"/>
            <a:ext cx="6172200" cy="4300538"/>
          </a:xfr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301ACA01-D59C-6779-5987-81A60D018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Badanie przezprzełykowe z użyciem sondy matrycowej – analiza zastawki mitralnej w trybie 4D czasu rzeczywistego, rejestracja „zoom”. Prawy panel odpowiada perspektywie chirurgicznej uwidaczniającej </a:t>
            </a:r>
            <a:r>
              <a:rPr lang="pl-PL" dirty="0" smtClean="0"/>
              <a:t>głębokie </a:t>
            </a:r>
            <a:r>
              <a:rPr lang="pl-PL" dirty="0"/>
              <a:t>wypadanie segmentu P2 PML z zerwaniem struny ścięgnistej (strzałka).</a:t>
            </a:r>
          </a:p>
          <a:p>
            <a:r>
              <a:rPr lang="pl-PL" dirty="0"/>
              <a:t>AV – zastawka aortalna, AML – przedni </a:t>
            </a:r>
            <a:r>
              <a:rPr lang="pl-PL" dirty="0" smtClean="0"/>
              <a:t>płatek </a:t>
            </a:r>
            <a:r>
              <a:rPr lang="pl-PL" dirty="0"/>
              <a:t>mitralny, PML – tylny płatek mitralny</a:t>
            </a:r>
          </a:p>
          <a:p>
            <a:endParaRPr lang="en-US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298575E-0484-9112-7665-65E974D9F67C}"/>
              </a:ext>
            </a:extLst>
          </p:cNvPr>
          <p:cNvSpPr txBox="1"/>
          <p:nvPr/>
        </p:nvSpPr>
        <p:spPr>
          <a:xfrm>
            <a:off x="8867775" y="2152650"/>
            <a:ext cx="7280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-18"/>
              </a:rPr>
              <a:t>AV</a:t>
            </a:r>
          </a:p>
          <a:p>
            <a:endParaRPr lang="pl-P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-18"/>
            </a:endParaRPr>
          </a:p>
          <a:p>
            <a:r>
              <a:rPr lang="pl-P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-18"/>
              </a:rPr>
              <a:t>AML</a:t>
            </a:r>
          </a:p>
          <a:p>
            <a:endParaRPr lang="pl-P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-18"/>
            </a:endParaRPr>
          </a:p>
          <a:p>
            <a:endParaRPr lang="pl-P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-18"/>
            </a:endParaRPr>
          </a:p>
          <a:p>
            <a:r>
              <a:rPr lang="pl-P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-18"/>
              </a:rPr>
              <a:t>PML</a:t>
            </a:r>
          </a:p>
          <a:p>
            <a:endParaRPr lang="pl-P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-18"/>
            </a:endParaRPr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xmlns="" id="{5BA4CE86-25DF-BA75-E695-F1C4B2A53D69}"/>
              </a:ext>
            </a:extLst>
          </p:cNvPr>
          <p:cNvSpPr/>
          <p:nvPr/>
        </p:nvSpPr>
        <p:spPr>
          <a:xfrm rot="8342900">
            <a:off x="9897484" y="2743201"/>
            <a:ext cx="219075" cy="276225"/>
          </a:xfrm>
          <a:prstGeom prst="rightArrow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1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811BBEB-CD09-721B-21F5-50FFA21D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301ACA01-D59C-6779-5987-81A60D018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Badanie przezprzełykowe z użyciem sondy matrycowej – wizualizacja zastawki mitralnej w oparciu o wolumetryczny zbiór danych czasu rzeczywistego. </a:t>
            </a:r>
          </a:p>
          <a:p>
            <a:r>
              <a:rPr lang="pl-PL" dirty="0"/>
              <a:t>Obrazowanie od strony lewego przedsionka, widoczny płaski strumień fali zwrotnej wychodzący spod wypadającego segmentu P2 i rozprzestrzeniający się wzdłuż ściany przedniej lewego przedsionka.</a:t>
            </a:r>
          </a:p>
          <a:p>
            <a:r>
              <a:rPr lang="pl-PL" dirty="0"/>
              <a:t>Morfologia odpowiada II typowi </a:t>
            </a:r>
            <a:r>
              <a:rPr lang="pl-PL" dirty="0" smtClean="0"/>
              <a:t>wg </a:t>
            </a:r>
            <a:r>
              <a:rPr lang="pl-PL" dirty="0"/>
              <a:t>Carpentiera.</a:t>
            </a:r>
          </a:p>
          <a:p>
            <a:endParaRPr lang="en-US" dirty="0"/>
          </a:p>
        </p:txBody>
      </p:sp>
      <p:pic>
        <p:nvPicPr>
          <p:cNvPr id="3" name="Goch TTE si3 RUP2">
            <a:hlinkClick r:id="" action="ppaction://media"/>
            <a:extLst>
              <a:ext uri="{FF2B5EF4-FFF2-40B4-BE49-F238E27FC236}">
                <a16:creationId xmlns:a16="http://schemas.microsoft.com/office/drawing/2014/main" xmlns="" id="{BA63D1E6-E320-B848-2874-8A4ABD3584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84534" y="213988"/>
            <a:ext cx="4614365" cy="3215012"/>
          </a:xfrm>
          <a:prstGeom prst="rect">
            <a:avLst/>
          </a:prstGeom>
        </p:spPr>
      </p:pic>
      <p:pic>
        <p:nvPicPr>
          <p:cNvPr id="5" name="Goch TTE si2">
            <a:hlinkClick r:id="" action="ppaction://media"/>
            <a:extLst>
              <a:ext uri="{FF2B5EF4-FFF2-40B4-BE49-F238E27FC236}">
                <a16:creationId xmlns:a16="http://schemas.microsoft.com/office/drawing/2014/main" xmlns="" id="{F0FAC054-43F9-B454-228F-D7893F4F02E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84534" y="3504875"/>
            <a:ext cx="4614365" cy="32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AF91F2-B82C-A3EA-7429-A046FE2C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Goch TTE si3 RUP3">
            <a:hlinkClick r:id="" action="ppaction://media"/>
            <a:extLst>
              <a:ext uri="{FF2B5EF4-FFF2-40B4-BE49-F238E27FC236}">
                <a16:creationId xmlns:a16="http://schemas.microsoft.com/office/drawing/2014/main" xmlns="" id="{F579D9B6-0BF2-D772-84D7-3E47260AA8D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5049838" y="1200150"/>
            <a:ext cx="6700790" cy="4668838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EE738CE-94D0-5D23-1473-92541DFD4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Badanie przezprzełykowe z użyciem sondy matrycowej – ocena morfologii zastawki  mitralnej. Analiza w trybie </a:t>
            </a:r>
            <a:r>
              <a:rPr lang="pl-PL" dirty="0" err="1"/>
              <a:t>flexislice</a:t>
            </a:r>
            <a:r>
              <a:rPr lang="pl-PL" dirty="0"/>
              <a:t> (wielopłaszczyznowa rekonstrukcja 2D) umożliwia optymalny dobór płaszczyzn obrazu dokumentujących wypadanie P2 z zerwaniem strun ścięgnistych.  </a:t>
            </a:r>
          </a:p>
        </p:txBody>
      </p:sp>
    </p:spTree>
    <p:extLst>
      <p:ext uri="{BB962C8B-B14F-4D97-AF65-F5344CB8AC3E}">
        <p14:creationId xmlns:p14="http://schemas.microsoft.com/office/powerpoint/2010/main" val="309526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474</Words>
  <Application>Microsoft Office PowerPoint</Application>
  <PresentationFormat>Niestandardowy</PresentationFormat>
  <Paragraphs>32</Paragraphs>
  <Slides>12</Slides>
  <Notes>0</Notes>
  <HiddenSlides>0</HiddenSlides>
  <MMClips>6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Pierwotna MR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JDK</dc:creator>
  <cp:lastModifiedBy>Patrycjusz Stokłosa</cp:lastModifiedBy>
  <cp:revision>12</cp:revision>
  <dcterms:created xsi:type="dcterms:W3CDTF">2023-01-15T22:39:45Z</dcterms:created>
  <dcterms:modified xsi:type="dcterms:W3CDTF">2023-02-06T07:57:11Z</dcterms:modified>
</cp:coreProperties>
</file>